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0" r:id="rId4"/>
    <p:sldId id="257" r:id="rId5"/>
    <p:sldId id="272" r:id="rId6"/>
    <p:sldId id="258" r:id="rId7"/>
    <p:sldId id="271" r:id="rId8"/>
    <p:sldId id="262" r:id="rId9"/>
    <p:sldId id="273" r:id="rId10"/>
    <p:sldId id="259" r:id="rId11"/>
    <p:sldId id="260" r:id="rId12"/>
    <p:sldId id="263" r:id="rId13"/>
    <p:sldId id="261" r:id="rId14"/>
    <p:sldId id="264" r:id="rId15"/>
    <p:sldId id="274" r:id="rId16"/>
    <p:sldId id="266" r:id="rId17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77" y="62"/>
      </p:cViewPr>
      <p:guideLst>
        <p:guide orient="horz" pos="2161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1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693B8F0-9846-4915-90AE-05E4A1E4AA2D}" type="datetimeFigureOut">
              <a:rPr lang="cs-CZ" smtClean="0"/>
              <a:t>15.09.2025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6B8FF2C-6DDD-42C2-8315-2A464A7402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1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54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908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861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815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770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724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678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957908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88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9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725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20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199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10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4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56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74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0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8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1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93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93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FF2C-6DDD-42C2-8315-2A464A74024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93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687449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86810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97639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69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2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11278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11392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24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180495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78630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861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15.09.2025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83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24708" y="188641"/>
            <a:ext cx="5832648" cy="1944216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Calibri Light "/>
              </a:rPr>
              <a:t>DOLNÍ ŘEDICE - ČOV A TLAKOVÁ KANALIZACE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40632" y="5157191"/>
            <a:ext cx="6400800" cy="1032521"/>
          </a:xfrm>
        </p:spPr>
        <p:txBody>
          <a:bodyPr>
            <a:normAutofit fontScale="92500" lnSpcReduction="10000"/>
          </a:bodyPr>
          <a:lstStyle/>
          <a:p>
            <a:endParaRPr lang="cs-CZ" sz="3599" b="1" dirty="0">
              <a:latin typeface="Calibri Light" pitchFamily="34" charset="0"/>
              <a:cs typeface="Calibri Light" pitchFamily="34" charset="0"/>
            </a:endParaRPr>
          </a:p>
          <a:p>
            <a:r>
              <a:rPr lang="cs-CZ" sz="3599" b="1" dirty="0">
                <a:latin typeface="Calibri Light" pitchFamily="34" charset="0"/>
                <a:cs typeface="Calibri Light" pitchFamily="34" charset="0"/>
              </a:rPr>
              <a:t>INFORMACE OBČANŮM</a:t>
            </a:r>
          </a:p>
        </p:txBody>
      </p:sp>
      <p:pic>
        <p:nvPicPr>
          <p:cNvPr id="1026" name="Picture 2" descr="Vlajka obce DolnÃ­ Åedice">
            <a:extLst>
              <a:ext uri="{FF2B5EF4-FFF2-40B4-BE49-F238E27FC236}">
                <a16:creationId xmlns:a16="http://schemas.microsoft.com/office/drawing/2014/main" id="{5486D8D4-F987-4D50-BA10-CF5BA6F4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98" y="2132857"/>
            <a:ext cx="4369668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17C3512-B7FA-4EAD-B58C-F7E3711EB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240637"/>
            <a:ext cx="2090176" cy="58942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99" b="1" dirty="0">
                <a:latin typeface="Calibri" panose="020F0502020204030204" pitchFamily="34" charset="0"/>
              </a:rPr>
              <a:t>OBECNÉ ZÁSADY POUŽÍVÁNÍ TLAKOVÉ KANALIZACE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700808"/>
            <a:ext cx="8229600" cy="4392489"/>
          </a:xfrm>
        </p:spPr>
        <p:txBody>
          <a:bodyPr>
            <a:noAutofit/>
          </a:bodyPr>
          <a:lstStyle/>
          <a:p>
            <a:r>
              <a:rPr lang="cs-CZ" sz="2000" dirty="0"/>
              <a:t>čerpací šachta pracuje automaticky a vyžaduje pouze orientační kontrolu provozního stavu.</a:t>
            </a:r>
            <a:r>
              <a:rPr lang="cs-CZ" sz="2000" dirty="0">
                <a:cs typeface="Calibri Light" pitchFamily="34" charset="0"/>
              </a:rPr>
              <a:t> </a:t>
            </a:r>
          </a:p>
          <a:p>
            <a:pPr marL="0" indent="0">
              <a:buNone/>
            </a:pPr>
            <a:endParaRPr lang="cs-CZ" sz="2000" dirty="0">
              <a:cs typeface="Calibri Light" pitchFamily="34" charset="0"/>
            </a:endParaRPr>
          </a:p>
          <a:p>
            <a:r>
              <a:rPr lang="cs-CZ" sz="2000" dirty="0">
                <a:cs typeface="Calibri Light" pitchFamily="34" charset="0"/>
              </a:rPr>
              <a:t>je nutné provádět pravidelné čištění prostoru čerpací jímky a to zejména stěn, ovládacích prvků hladin, čerpadel a armatur a to ostříkáním proudem vody v intervalech 2x – 4x ročně dle míry znečištění. </a:t>
            </a:r>
          </a:p>
          <a:p>
            <a:pPr marL="0" indent="0">
              <a:buNone/>
            </a:pPr>
            <a:endParaRPr lang="cs-CZ" sz="2000" dirty="0">
              <a:cs typeface="Calibri Light" pitchFamily="34" charset="0"/>
            </a:endParaRPr>
          </a:p>
          <a:p>
            <a:r>
              <a:rPr lang="cs-CZ" sz="2000" dirty="0">
                <a:cs typeface="Calibri Light" pitchFamily="34" charset="0"/>
              </a:rPr>
              <a:t>uživatel nesmí vstupovat do jímky a dotýkat se elektrických zařízení. Toto je životu nebezpečné (možnost infekce a úrazu el. proudem). </a:t>
            </a:r>
          </a:p>
          <a:p>
            <a:pPr marL="0" indent="0">
              <a:buNone/>
            </a:pPr>
            <a:endParaRPr lang="cs-CZ" sz="2000" dirty="0">
              <a:cs typeface="Calibri Light" pitchFamily="34" charset="0"/>
            </a:endParaRPr>
          </a:p>
          <a:p>
            <a:r>
              <a:rPr lang="cs-CZ" alt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spotřeba el. energie pro 1 domácnost (3 osoby): 66 kWh/rok při uvažované spotřebě 100 l vody na osobu a den</a:t>
            </a:r>
            <a:endParaRPr lang="cs-CZ" sz="2000" dirty="0">
              <a:cs typeface="Calibri Light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599" b="1" dirty="0">
                <a:latin typeface="Calibri" panose="020F0502020204030204" pitchFamily="34" charset="0"/>
              </a:rPr>
              <a:t>DO KANALIZACE NEPATŘÍ: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cs typeface="Calibri Light" pitchFamily="34" charset="0"/>
              </a:rPr>
              <a:t>kamení, štěrk, písek </a:t>
            </a:r>
          </a:p>
          <a:p>
            <a:r>
              <a:rPr lang="cs-CZ" sz="2400" dirty="0">
                <a:cs typeface="Calibri Light" pitchFamily="34" charset="0"/>
              </a:rPr>
              <a:t>kovové předměty </a:t>
            </a:r>
          </a:p>
          <a:p>
            <a:r>
              <a:rPr lang="cs-CZ" sz="2400" dirty="0">
                <a:cs typeface="Calibri Light" pitchFamily="34" charset="0"/>
              </a:rPr>
              <a:t>rostlinné tuky, živočišné tuky, oleje </a:t>
            </a:r>
          </a:p>
          <a:p>
            <a:r>
              <a:rPr lang="cs-CZ" sz="2400" dirty="0">
                <a:cs typeface="Calibri Light" pitchFamily="34" charset="0"/>
              </a:rPr>
              <a:t>veškeré chemické látky - ředidla, barvy, jedy, kyseliny … </a:t>
            </a:r>
          </a:p>
          <a:p>
            <a:r>
              <a:rPr lang="cs-CZ" sz="2400" dirty="0">
                <a:cs typeface="Calibri Light" pitchFamily="34" charset="0"/>
              </a:rPr>
              <a:t>vlhčené ubrousky, textilie, silonové punčochy, papírové pleny, hygienické vložky a tampony apod. </a:t>
            </a:r>
          </a:p>
          <a:p>
            <a:r>
              <a:rPr lang="cs-CZ" sz="2400" dirty="0">
                <a:cs typeface="Calibri Light" pitchFamily="34" charset="0"/>
              </a:rPr>
              <a:t>uhynulá zvířata, zbytky jídel, kosti </a:t>
            </a:r>
          </a:p>
          <a:p>
            <a:r>
              <a:rPr lang="cs-CZ" sz="2400" dirty="0">
                <a:cs typeface="Calibri Light" pitchFamily="34" charset="0"/>
              </a:rPr>
              <a:t>do ČŠ nesmí přijít odpad z kuchyňského </a:t>
            </a:r>
          </a:p>
          <a:p>
            <a:pPr>
              <a:buNone/>
            </a:pPr>
            <a:r>
              <a:rPr lang="cs-CZ" sz="2400" dirty="0">
                <a:cs typeface="Calibri Light" pitchFamily="34" charset="0"/>
              </a:rPr>
              <a:t>	drtiče odpadu (tento odpad podléhá režimu</a:t>
            </a:r>
          </a:p>
          <a:p>
            <a:pPr>
              <a:buNone/>
            </a:pPr>
            <a:r>
              <a:rPr lang="cs-CZ" sz="2400" dirty="0">
                <a:cs typeface="Calibri Light" pitchFamily="34" charset="0"/>
              </a:rPr>
              <a:t> 	zákona č. 185/2001 Sb. o odpadech)</a:t>
            </a:r>
          </a:p>
        </p:txBody>
      </p:sp>
      <p:pic>
        <p:nvPicPr>
          <p:cNvPr id="2050" name="cms.image:10843-65764-65765" descr="010843_03_0657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192" y="3933056"/>
            <a:ext cx="2418930" cy="232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3BB0AFA-4524-426B-AABB-E13255D21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0720" y="-1143004"/>
            <a:ext cx="6464563" cy="914400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60CD54-E7D8-454E-94A2-AC87A792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0719" y="-1143001"/>
            <a:ext cx="6464562" cy="914400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732B7D-54F4-49B4-81B9-E707FF287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7372" y="-1160755"/>
            <a:ext cx="6431259" cy="9143999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B87E23D-4360-401E-A13C-71D0BA0A2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0722" y="-1143000"/>
            <a:ext cx="6464559" cy="91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8620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0F6A21-9FF6-46DF-BF6E-645B2B792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0722" y="-1143000"/>
            <a:ext cx="6464559" cy="914399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99" b="1" dirty="0">
                <a:latin typeface="Calibri" panose="020F0502020204030204" pitchFamily="34" charset="0"/>
                <a:cs typeface="Calibri Light" pitchFamily="34" charset="0"/>
              </a:rPr>
              <a:t>DNEŠNÍ ZAJIŠTĚNÍ ODPADNÍCH VOD U DOMÁCNOSTÍ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650" y="1628800"/>
            <a:ext cx="7886700" cy="504056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defRPr/>
            </a:pPr>
            <a:r>
              <a:rPr lang="cs-CZ" sz="1800" u="sng" dirty="0">
                <a:cs typeface="Calibri Light" pitchFamily="34" charset="0"/>
              </a:rPr>
              <a:t>Splaškové vody</a:t>
            </a:r>
            <a:r>
              <a:rPr lang="cs-CZ" sz="1800" dirty="0">
                <a:cs typeface="Calibri Light" pitchFamily="34" charset="0"/>
              </a:rPr>
              <a:t> jsou odpadní vody z domácností, tj. vody ze záchodů, koupelen a kuchyní, případně prádelen. Odpadními vodami nejsou vody dešťové, tedy vody svedené ze střech a ze zpevněných ploch dvorů a ani vody drenážní.</a:t>
            </a:r>
          </a:p>
          <a:p>
            <a:pPr>
              <a:lnSpc>
                <a:spcPct val="120000"/>
              </a:lnSpc>
              <a:defRPr/>
            </a:pPr>
            <a:endParaRPr lang="cs-CZ" sz="128" dirty="0">
              <a:cs typeface="Calibri Light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sz="1800" u="sng" dirty="0">
                <a:cs typeface="Calibri Light" pitchFamily="34" charset="0"/>
              </a:rPr>
              <a:t>Žumpa</a:t>
            </a:r>
            <a:r>
              <a:rPr lang="cs-CZ" sz="1800" dirty="0">
                <a:cs typeface="Calibri Light" pitchFamily="34" charset="0"/>
              </a:rPr>
              <a:t> je bezpřepadová vodotěsná jímka, ze které nesmí unikat ani prosakovat žádné splašky. Do jímky musí být svedeny všechny odpadní vody, tedy nejen z WC, ale i z koupelen a kuchyní. Jímka se musí pravidelně vyvážet. Četnost jejího vyvážení vyplývá z počtu obyvatel domu a velikosti – obsahu žumpy. Vyvážení nelze uskutečnit na pole, ale obsah musí být likvidován v čistírně odpadních vod.</a:t>
            </a:r>
          </a:p>
          <a:p>
            <a:pPr>
              <a:lnSpc>
                <a:spcPct val="120000"/>
              </a:lnSpc>
              <a:defRPr/>
            </a:pPr>
            <a:r>
              <a:rPr lang="cs-CZ" sz="1800" u="sng" dirty="0">
                <a:cs typeface="Calibri Light" pitchFamily="34" charset="0"/>
              </a:rPr>
              <a:t>Biologický septik</a:t>
            </a:r>
            <a:r>
              <a:rPr lang="cs-CZ" sz="1800" dirty="0">
                <a:cs typeface="Calibri Light" pitchFamily="34" charset="0"/>
              </a:rPr>
              <a:t> je jímka s několika komorami, nejčastěji se třemi, které slouží usazovací nádrž s přepadem. V současné době nelze přepad ze septiku vypouštět do vodního toku (prostřednictvím stávající dešťové kanalizace) ani do vsakovacích jam, trativodů.</a:t>
            </a:r>
          </a:p>
          <a:p>
            <a:pPr>
              <a:lnSpc>
                <a:spcPct val="120000"/>
              </a:lnSpc>
              <a:defRPr/>
            </a:pPr>
            <a:r>
              <a:rPr lang="cs-CZ" sz="1800" u="sng" dirty="0">
                <a:cs typeface="Calibri Light" pitchFamily="34" charset="0"/>
              </a:rPr>
              <a:t>Domovní čistírna odpadních vod.</a:t>
            </a:r>
            <a:r>
              <a:rPr lang="cs-CZ" sz="1800" dirty="0">
                <a:cs typeface="Calibri Light" pitchFamily="34" charset="0"/>
              </a:rPr>
              <a:t> Byla a je dosud povolována, ale jako stavba dočasná do doby vybudování splaškové </a:t>
            </a:r>
            <a:r>
              <a:rPr lang="cs-CZ" sz="1800" dirty="0" smtClean="0">
                <a:cs typeface="Calibri Light" pitchFamily="34" charset="0"/>
              </a:rPr>
              <a:t>kanalizace.</a:t>
            </a:r>
            <a:endParaRPr lang="cs-CZ" sz="40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544" y="-99392"/>
            <a:ext cx="8229600" cy="1728193"/>
          </a:xfrm>
        </p:spPr>
        <p:txBody>
          <a:bodyPr>
            <a:noAutofit/>
          </a:bodyPr>
          <a:lstStyle/>
          <a:p>
            <a:r>
              <a:rPr lang="cs-CZ" sz="2599" b="1" u="sng" dirty="0">
                <a:latin typeface="Calibri" panose="020F0502020204030204" pitchFamily="34" charset="0"/>
                <a:cs typeface="Calibri Light" pitchFamily="34" charset="0"/>
              </a:rPr>
              <a:t>KANALIZAČNÍ PŘÍPOJKY – legislativa </a:t>
            </a:r>
            <a:r>
              <a:rPr lang="cs-CZ" sz="2599" b="1" dirty="0">
                <a:latin typeface="Calibri" panose="020F0502020204030204" pitchFamily="34" charset="0"/>
                <a:cs typeface="Calibri Light" pitchFamily="34" charset="0"/>
              </a:rPr>
              <a:t/>
            </a:r>
            <a:br>
              <a:rPr lang="cs-CZ" sz="2599" b="1" dirty="0">
                <a:latin typeface="Calibri" panose="020F0502020204030204" pitchFamily="34" charset="0"/>
                <a:cs typeface="Calibri Light" pitchFamily="34" charset="0"/>
              </a:rPr>
            </a:br>
            <a:r>
              <a:rPr lang="cs-CZ" sz="2599" b="1" dirty="0">
                <a:latin typeface="Calibri" panose="020F0502020204030204" pitchFamily="34" charset="0"/>
                <a:cs typeface="Calibri Light" pitchFamily="34" charset="0"/>
              </a:rPr>
              <a:t>CO JE KANALIZAČNÍ PŘÍPOJKA? Definice ze zákona 274/2001 Sb., o vodovodech a kanalizacích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8544" y="1268761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600" dirty="0">
                <a:cs typeface="Calibri Light" pitchFamily="34" charset="0"/>
              </a:rPr>
              <a:t>§ 2 odst. 8 zákona </a:t>
            </a:r>
          </a:p>
          <a:p>
            <a:pPr>
              <a:buNone/>
              <a:defRPr/>
            </a:pPr>
            <a:r>
              <a:rPr lang="cs-CZ" sz="1600" dirty="0">
                <a:cs typeface="Calibri Light" pitchFamily="34" charset="0"/>
              </a:rPr>
              <a:t>	</a:t>
            </a:r>
            <a:r>
              <a:rPr lang="cs-CZ" sz="1600" u="sng" dirty="0">
                <a:cs typeface="Calibri Light" pitchFamily="34" charset="0"/>
              </a:rPr>
              <a:t>Vnitřní kanalizace</a:t>
            </a:r>
            <a:r>
              <a:rPr lang="cs-CZ" sz="1600" dirty="0">
                <a:cs typeface="Calibri Light" pitchFamily="34" charset="0"/>
              </a:rPr>
              <a:t> je potrubí určené k odvádění odpadních vod, popřípadě i srážkových vod ze stavby, k jejímu líci. V případech, kdy jsou odváděny odpadní vody, popřípadě i srážkové vody ze stavby i pozemku vně stavy, je koncem vnitřní kanalizace místo posledního spojení vnějších potrubí. Tato místa jsou začátkem přípojky.</a:t>
            </a:r>
          </a:p>
          <a:p>
            <a:pPr>
              <a:defRPr/>
            </a:pPr>
            <a:r>
              <a:rPr lang="cs-CZ" sz="1600" dirty="0">
                <a:cs typeface="Calibri Light" pitchFamily="34" charset="0"/>
              </a:rPr>
              <a:t>§ 3 odst. 2, zákona</a:t>
            </a:r>
          </a:p>
          <a:p>
            <a:pPr>
              <a:buNone/>
              <a:defRPr/>
            </a:pPr>
            <a:r>
              <a:rPr lang="cs-CZ" sz="1600" dirty="0">
                <a:cs typeface="Calibri Light" pitchFamily="34" charset="0"/>
              </a:rPr>
              <a:t>	</a:t>
            </a:r>
            <a:r>
              <a:rPr lang="cs-CZ" sz="1600" u="sng" dirty="0" smtClean="0">
                <a:cs typeface="Calibri Light" pitchFamily="34" charset="0"/>
              </a:rPr>
              <a:t>Kanalizační </a:t>
            </a:r>
            <a:r>
              <a:rPr lang="cs-CZ" sz="1600" u="sng" dirty="0">
                <a:cs typeface="Calibri Light" pitchFamily="34" charset="0"/>
              </a:rPr>
              <a:t>přípojka</a:t>
            </a:r>
            <a:r>
              <a:rPr lang="cs-CZ" sz="1600" dirty="0">
                <a:cs typeface="Calibri Light" pitchFamily="34" charset="0"/>
              </a:rPr>
              <a:t> </a:t>
            </a:r>
            <a:r>
              <a:rPr lang="cs-CZ" sz="1600" dirty="0" smtClean="0">
                <a:cs typeface="Calibri Light" pitchFamily="34" charset="0"/>
              </a:rPr>
              <a:t>(domovní gravitační) je </a:t>
            </a:r>
            <a:r>
              <a:rPr lang="cs-CZ" sz="1600" dirty="0">
                <a:cs typeface="Calibri Light" pitchFamily="34" charset="0"/>
              </a:rPr>
              <a:t>samostatnou stavbou tvořenou úsekem potrubí od vyústění vnitřní kanalizace stavby nebo odvodnění pozemku k zaústění do stokové sítě (čerpací šachty). Kanalizační přípojka není vodním dílem.</a:t>
            </a:r>
          </a:p>
          <a:p>
            <a:pPr>
              <a:defRPr/>
            </a:pPr>
            <a:r>
              <a:rPr lang="cs-CZ" sz="1600" dirty="0">
                <a:cs typeface="Calibri Light" pitchFamily="34" charset="0"/>
              </a:rPr>
              <a:t>§ 3 odst. 5, zákona</a:t>
            </a:r>
          </a:p>
          <a:p>
            <a:pPr>
              <a:buNone/>
              <a:defRPr/>
            </a:pPr>
            <a:r>
              <a:rPr lang="cs-CZ" sz="1600" dirty="0">
                <a:cs typeface="Calibri Light" pitchFamily="34" charset="0"/>
              </a:rPr>
              <a:t>	</a:t>
            </a:r>
            <a:r>
              <a:rPr lang="cs-CZ" sz="1600" u="sng" dirty="0">
                <a:cs typeface="Calibri Light" pitchFamily="34" charset="0"/>
              </a:rPr>
              <a:t>Vlastník kanalizační přípojky</a:t>
            </a:r>
            <a:r>
              <a:rPr lang="cs-CZ" sz="1600" dirty="0">
                <a:cs typeface="Calibri Light" pitchFamily="34" charset="0"/>
              </a:rPr>
              <a:t> je povinen zajistit, aby kanalizační přípojka byla provedena vodotěsná a tak, aby nedošlo ke zmenšení průtočného profilu stoky, do které je zaústěna.</a:t>
            </a:r>
          </a:p>
          <a:p>
            <a:pPr>
              <a:defRPr/>
            </a:pPr>
            <a:r>
              <a:rPr lang="cs-CZ" sz="1600" dirty="0">
                <a:cs typeface="Calibri Light" pitchFamily="34" charset="0"/>
              </a:rPr>
              <a:t>§ 3 odst. 7, zákona</a:t>
            </a:r>
          </a:p>
          <a:p>
            <a:pPr>
              <a:buNone/>
              <a:defRPr/>
            </a:pPr>
            <a:r>
              <a:rPr lang="cs-CZ" sz="1600" dirty="0">
                <a:cs typeface="Calibri Light" pitchFamily="34" charset="0"/>
              </a:rPr>
              <a:t>	</a:t>
            </a:r>
            <a:r>
              <a:rPr lang="cs-CZ" sz="1600" u="sng" dirty="0">
                <a:cs typeface="Calibri Light" pitchFamily="34" charset="0"/>
              </a:rPr>
              <a:t>Opravy a údržbu </a:t>
            </a:r>
            <a:r>
              <a:rPr lang="cs-CZ" sz="1600" dirty="0">
                <a:cs typeface="Calibri Light" pitchFamily="34" charset="0"/>
              </a:rPr>
              <a:t>vodovodních přípojek a kanalizačních přípojek uložených v pozemcích, které tvoří veřejné prostranství, zajišťuje provozovatel ze svých provozních nákladů.</a:t>
            </a:r>
          </a:p>
          <a:p>
            <a:pPr>
              <a:defRPr/>
            </a:pPr>
            <a:r>
              <a:rPr lang="cs-CZ" sz="1600" dirty="0">
                <a:cs typeface="Calibri Light" pitchFamily="34" charset="0"/>
              </a:rPr>
              <a:t>§ 3 odst. 8, zákona</a:t>
            </a:r>
          </a:p>
          <a:p>
            <a:pPr>
              <a:buNone/>
              <a:defRPr/>
            </a:pPr>
            <a:r>
              <a:rPr lang="cs-CZ" sz="1600" dirty="0">
                <a:cs typeface="Calibri Light" pitchFamily="34" charset="0"/>
              </a:rPr>
              <a:t>	</a:t>
            </a:r>
            <a:r>
              <a:rPr lang="cs-CZ" sz="1600" u="sng" dirty="0">
                <a:cs typeface="Calibri Light" pitchFamily="34" charset="0"/>
              </a:rPr>
              <a:t>Obecní úřad</a:t>
            </a:r>
            <a:r>
              <a:rPr lang="cs-CZ" sz="1600" dirty="0">
                <a:cs typeface="Calibri Light" pitchFamily="34" charset="0"/>
              </a:rPr>
              <a:t> může v přenesené působnosti rozhodnutím uložit vlastníkům stavebního pozemku nebo staveb, na kterých vznikají, nebo mohou vznikat odpadní vody, povinnost připojit se na kanalizaci v případech, kdy je to technicky možné.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99" b="1" dirty="0">
                <a:latin typeface="Calibri" panose="020F0502020204030204" pitchFamily="34" charset="0"/>
                <a:cs typeface="Calibri Light" pitchFamily="34" charset="0"/>
              </a:rPr>
              <a:t>TLAKOVÁ SPLAŠKOVÁ KANALIZACE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cs typeface="Calibri Light" pitchFamily="34" charset="0"/>
              </a:rPr>
              <a:t>Systém odkanalizování pomocí tlakové kanalizace  je tvořen v základě dvěma prvky:</a:t>
            </a:r>
          </a:p>
          <a:p>
            <a:pPr lvl="0"/>
            <a:r>
              <a:rPr lang="cs-CZ" sz="2000" dirty="0">
                <a:cs typeface="Calibri Light" pitchFamily="34" charset="0"/>
              </a:rPr>
              <a:t>Základním prvkem jsou ČERPACÍ ŠACHTY. V čerpacích šachtách je umístěno technologické vybavení </a:t>
            </a:r>
            <a:r>
              <a:rPr lang="cs-CZ" sz="2000" dirty="0" smtClean="0">
                <a:cs typeface="Calibri Light" pitchFamily="34" charset="0"/>
              </a:rPr>
              <a:t>- </a:t>
            </a:r>
            <a:r>
              <a:rPr lang="cs-CZ" sz="2000" dirty="0">
                <a:cs typeface="Calibri Light" pitchFamily="34" charset="0"/>
              </a:rPr>
              <a:t>čerpadlo s automatickou regulací hladiny určené k dopravě splaškových odpadních vod.</a:t>
            </a:r>
          </a:p>
          <a:p>
            <a:r>
              <a:rPr lang="cs-CZ" sz="2000" dirty="0">
                <a:cs typeface="Calibri Light" pitchFamily="34" charset="0"/>
              </a:rPr>
              <a:t>Druhým prvkem je kanalizační tlaková síť, která začíná v čerpací šachtě napojením na čerpadlo a končí napojením na ČOV, popř. v jiném recipientu. Tlakové potrubí tvoří páteřní větevnou síť. </a:t>
            </a:r>
          </a:p>
          <a:p>
            <a:pPr marL="0" indent="0">
              <a:buNone/>
            </a:pPr>
            <a:r>
              <a:rPr lang="cs-CZ" sz="2000" dirty="0">
                <a:cs typeface="Calibri Light" pitchFamily="34" charset="0"/>
              </a:rPr>
              <a:t>Samostatným prvkem je gravitační domovní splašková přípojka, která je napojena na vnitřní zdravotní instalaci přilehlého objektu a je zaústěna do čerpací šachty</a:t>
            </a:r>
            <a:r>
              <a:rPr lang="cs-CZ" sz="2000" dirty="0" smtClean="0">
                <a:cs typeface="Calibri Light" pitchFamily="34" charset="0"/>
              </a:rPr>
              <a:t>. Tato přípojka je v režii majitelů nemovitostí.</a:t>
            </a:r>
            <a:endParaRPr lang="cs-CZ" sz="2000" dirty="0">
              <a:cs typeface="Calibri Light" pitchFamily="34" charset="0"/>
            </a:endParaRPr>
          </a:p>
          <a:p>
            <a:pPr lvl="0"/>
            <a:endParaRPr lang="cs-CZ" dirty="0"/>
          </a:p>
          <a:p>
            <a:endParaRPr lang="cs-CZ" sz="2000" dirty="0">
              <a:cs typeface="Calibri Light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99" b="1" dirty="0">
                <a:latin typeface="+mn-lt"/>
                <a:cs typeface="Calibri Light" pitchFamily="34" charset="0"/>
              </a:rPr>
              <a:t>DOMOVNÍ </a:t>
            </a:r>
            <a:r>
              <a:rPr lang="cs-CZ" sz="3599" b="1" dirty="0" smtClean="0">
                <a:latin typeface="+mn-lt"/>
                <a:cs typeface="Calibri Light" pitchFamily="34" charset="0"/>
              </a:rPr>
              <a:t>ČERPACÍ ŠACHTY</a:t>
            </a:r>
            <a:endParaRPr lang="cs-CZ" sz="3599" b="1" dirty="0">
              <a:latin typeface="+mn-lt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7" y="1268761"/>
            <a:ext cx="8376419" cy="522411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40000"/>
              </a:lnSpc>
            </a:pPr>
            <a:r>
              <a:rPr lang="cs-CZ" sz="5600" dirty="0">
                <a:cs typeface="Calibri Light" pitchFamily="34" charset="0"/>
              </a:rPr>
              <a:t>Do čerpací šachty, která bude umístěna na soukromém pozemku, budou svedeny veškeré odpadní splaškové vody z domácnosti (kuchyň, koupelna, WC). </a:t>
            </a:r>
          </a:p>
          <a:p>
            <a:pPr algn="just">
              <a:lnSpc>
                <a:spcPct val="140000"/>
              </a:lnSpc>
            </a:pPr>
            <a:r>
              <a:rPr lang="cs-CZ" sz="5600" dirty="0">
                <a:cs typeface="Calibri Light" pitchFamily="34" charset="0"/>
              </a:rPr>
              <a:t>Čerpací šachta je kruhová a má průměr 0,8 - 1,0m a hloubku 1,8 - 2,0m.  Z čerpací šachty budou pomocí čerpadla, které je osazeno zároveň drtičem pevných částic, splašky čerpány tlakovým potrubím průměru 40 </a:t>
            </a:r>
            <a:r>
              <a:rPr lang="cs-CZ" sz="5600" dirty="0" smtClean="0">
                <a:cs typeface="Calibri Light" pitchFamily="34" charset="0"/>
              </a:rPr>
              <a:t>- 50mm </a:t>
            </a:r>
            <a:r>
              <a:rPr lang="cs-CZ" sz="5600" dirty="0">
                <a:cs typeface="Calibri Light" pitchFamily="34" charset="0"/>
              </a:rPr>
              <a:t>do hlavního řadu a dále na čistírnu odpadních vod.</a:t>
            </a:r>
          </a:p>
          <a:p>
            <a:pPr algn="just">
              <a:lnSpc>
                <a:spcPct val="140000"/>
              </a:lnSpc>
            </a:pPr>
            <a:r>
              <a:rPr lang="cs-CZ" sz="5600" dirty="0">
                <a:cs typeface="Calibri Light" pitchFamily="34" charset="0"/>
              </a:rPr>
              <a:t>Aby gravitační přípojky z nemovitosti do čerpacích šachet nebyly zbytečně moc dlouhé, lze předpokládat, že čerpací šachta bude většinou umístěna v blízkosti stávajících septiků, žump nebo domovních čistíren, a to na soukromých pozemcích. Šachta může být  přizpůsobena i pro přejezd vozidel. </a:t>
            </a:r>
          </a:p>
          <a:p>
            <a:pPr algn="just">
              <a:lnSpc>
                <a:spcPct val="140000"/>
              </a:lnSpc>
            </a:pPr>
            <a:r>
              <a:rPr lang="cs-CZ" sz="5600" dirty="0">
                <a:cs typeface="Calibri Light" pitchFamily="34" charset="0"/>
              </a:rPr>
              <a:t>Podmínkou pro umístění šachty na pozemku je její přístupnost pro techniku při výstavbě či provozu (čištění).</a:t>
            </a:r>
          </a:p>
          <a:p>
            <a:pPr algn="just">
              <a:lnSpc>
                <a:spcPct val="140000"/>
              </a:lnSpc>
            </a:pPr>
            <a:r>
              <a:rPr lang="cs-CZ" sz="5600" dirty="0">
                <a:cs typeface="Calibri Light" pitchFamily="34" charset="0"/>
              </a:rPr>
              <a:t>U čerpací šachty je třeba umístit elektrickou skříňku (rozměry </a:t>
            </a:r>
            <a:r>
              <a:rPr lang="cs-CZ" sz="5600" dirty="0" err="1">
                <a:cs typeface="Calibri Light" pitchFamily="34" charset="0"/>
              </a:rPr>
              <a:t>v×š×h</a:t>
            </a:r>
            <a:r>
              <a:rPr lang="cs-CZ" sz="5600" dirty="0">
                <a:cs typeface="Calibri Light" pitchFamily="34" charset="0"/>
              </a:rPr>
              <a:t>=20 cm × 30 cm × 17 cm). Skříňka se umísťuje maximálně 5 m od šachty, přišroubováním na stěnu připojovaného objektu nebo zasekáním do zdiva. Tam, kde není možné toto řešení, umísťuje se skříňka na samostatný pilířek přímo k šachtě. Do skříňky bude přiveden elektrický kabel z elektrorozvodu Vašeho domu (napětí 400 V).</a:t>
            </a:r>
          </a:p>
          <a:p>
            <a:r>
              <a:rPr lang="cs-CZ" sz="5600" dirty="0">
                <a:cs typeface="Calibri Light" pitchFamily="34" charset="0"/>
              </a:rPr>
              <a:t>Elektrická přípojka je v režii majitelů nemovitostí. </a:t>
            </a:r>
            <a:r>
              <a:rPr lang="cs-CZ" sz="5600" dirty="0"/>
              <a:t>Přívodní napájecí kabel elektrorozvaděče </a:t>
            </a:r>
          </a:p>
          <a:p>
            <a:pPr marL="0" indent="0">
              <a:buNone/>
            </a:pPr>
            <a:r>
              <a:rPr lang="cs-CZ" sz="5600" dirty="0"/>
              <a:t>      (CYKY-J 5×2,5 nebo dle norem) DČJ bude samostatně jištěn min. 13 A jističem s charakteristikou B.</a:t>
            </a:r>
          </a:p>
          <a:p>
            <a:pPr algn="just">
              <a:lnSpc>
                <a:spcPct val="140000"/>
              </a:lnSpc>
            </a:pPr>
            <a:endParaRPr lang="cs-CZ" sz="3800" dirty="0">
              <a:cs typeface="Calibri Light" pitchFamily="34" charset="0"/>
            </a:endParaRPr>
          </a:p>
          <a:p>
            <a:endParaRPr lang="cs-CZ" sz="2000" dirty="0"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823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650" y="116633"/>
            <a:ext cx="78867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SCHÉMA ČERPACÍ </a:t>
            </a:r>
            <a:r>
              <a:rPr lang="cs-CZ" b="1" dirty="0" smtClean="0">
                <a:latin typeface="+mn-lt"/>
              </a:rPr>
              <a:t>JÍMKY</a:t>
            </a:r>
            <a:endParaRPr lang="cs-CZ" b="1" dirty="0">
              <a:latin typeface="+mn-lt"/>
            </a:endParaRPr>
          </a:p>
        </p:txBody>
      </p:sp>
      <p:pic>
        <p:nvPicPr>
          <p:cNvPr id="8" name="Zástupný symbol pro obsah 7" descr="CS vzor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13590" y="980728"/>
            <a:ext cx="7886700" cy="5635196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233" y="764704"/>
            <a:ext cx="4376254" cy="6093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544" y="0"/>
            <a:ext cx="8229600" cy="1143000"/>
          </a:xfrm>
        </p:spPr>
        <p:txBody>
          <a:bodyPr/>
          <a:lstStyle/>
          <a:p>
            <a:r>
              <a:rPr lang="cs-CZ" b="1" dirty="0">
                <a:latin typeface="+mn-lt"/>
              </a:rPr>
              <a:t>ČERPACÍ </a:t>
            </a:r>
            <a:r>
              <a:rPr lang="cs-CZ" b="1" dirty="0" smtClean="0">
                <a:latin typeface="+mn-lt"/>
              </a:rPr>
              <a:t>JÍMKA</a:t>
            </a:r>
            <a:endParaRPr lang="cs-CZ" b="1" dirty="0">
              <a:latin typeface="+mn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99" b="1" dirty="0">
                <a:latin typeface="+mn-lt"/>
              </a:rPr>
              <a:t>TECHNICKÉ PODMÍNKY PRO NAPOJENÍ NA TLAKOVOU KANALIZACI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035" y="1484785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cs-CZ" sz="1800" dirty="0">
                <a:cs typeface="Calibri Light" pitchFamily="34" charset="0"/>
              </a:rPr>
              <a:t>PRO NAPOJENÍ NA SYSTÉM TLAKOVÉ KANALIZACE PLATÍ TYTO ZÁSADY: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Jedna nemovitost = jedna čerpací šachta.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Do čerpací šachty lze připojit pouze odpadní vody z WC, kuchyně, koupelny a případně prádelny.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DEŠŤOVÁ VODA NE !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Potrubí na vlastním pozemku ukládat bez zbytečných směrových a výškových lomů.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Materiál - PVC pro venkovní kanalizaci – barva oranžová.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Profil DN 150 – minimální spád 2%.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Stávající žumpa, biologický septik či domovní čistírna odpadních vod bude po přepojení nemovitosti na systém tlakové kanalizace MIMO PROVOZ.</a:t>
            </a:r>
          </a:p>
          <a:p>
            <a:pPr>
              <a:lnSpc>
                <a:spcPct val="120000"/>
              </a:lnSpc>
              <a:defRPr/>
            </a:pPr>
            <a:r>
              <a:rPr lang="cs-CZ" sz="1800" dirty="0">
                <a:cs typeface="Calibri Light" pitchFamily="34" charset="0"/>
              </a:rPr>
              <a:t>Do čerpací šachty nelze vypouštět přepad ze žumpy, předčištěné vody z biologických septiků, ani vyčištěné vody z domovních čistíren odpadních vod.</a:t>
            </a:r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599" b="1" dirty="0">
                <a:latin typeface="Calibri" panose="020F0502020204030204" pitchFamily="34" charset="0"/>
                <a:cs typeface="Calibri Light" pitchFamily="34" charset="0"/>
              </a:rPr>
              <a:t>TECHNICKÉ PODMÍNKY PRO UMÍSTĚNÍ ČERPACÍ ŠACHTY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>
                <a:cs typeface="Calibri Light" pitchFamily="34" charset="0"/>
              </a:rPr>
              <a:t>možnost napojení všech splaškových samospádových ležatých odpadů z domu do čerpací šachty (nenapojují se dešťové vody!).</a:t>
            </a:r>
          </a:p>
          <a:p>
            <a:endParaRPr lang="cs-CZ" sz="2000" dirty="0">
              <a:cs typeface="Calibri Light" pitchFamily="34" charset="0"/>
            </a:endParaRPr>
          </a:p>
          <a:p>
            <a:r>
              <a:rPr lang="cs-CZ" sz="2000" dirty="0">
                <a:cs typeface="Calibri Light" pitchFamily="34" charset="0"/>
              </a:rPr>
              <a:t>pro budoucí provoz – zajištění čištění šachty, musí být ČŠ umístěna ve vzdálenosti do 5,0m od oplocení na přístupném </a:t>
            </a:r>
            <a:r>
              <a:rPr lang="cs-CZ" sz="2000" dirty="0" smtClean="0">
                <a:cs typeface="Calibri Light" pitchFamily="34" charset="0"/>
              </a:rPr>
              <a:t>místě pro techniku (</a:t>
            </a:r>
            <a:r>
              <a:rPr lang="cs-CZ" sz="2000" smtClean="0">
                <a:cs typeface="Calibri Light" pitchFamily="34" charset="0"/>
              </a:rPr>
              <a:t>nákladní vozidlo 40 t).</a:t>
            </a:r>
            <a:endParaRPr lang="cs-CZ" sz="2000" dirty="0">
              <a:cs typeface="Calibri Light" pitchFamily="34" charset="0"/>
            </a:endParaRPr>
          </a:p>
          <a:p>
            <a:endParaRPr lang="cs-CZ" sz="2000" dirty="0">
              <a:cs typeface="Calibri Light" pitchFamily="34" charset="0"/>
            </a:endParaRPr>
          </a:p>
          <a:p>
            <a:r>
              <a:rPr lang="cs-CZ" sz="2000" dirty="0">
                <a:cs typeface="Calibri Light" pitchFamily="34" charset="0"/>
              </a:rPr>
              <a:t>nejbližší doporučená bezpečná vzdálenost šachty od jiných staveb (domy, stodoly, zděné ploty, apod...) je  2,0m z důvodu ochrany statiky těchto staveb při provádění výkopu.</a:t>
            </a:r>
          </a:p>
          <a:p>
            <a:endParaRPr lang="cs-CZ" sz="2000" dirty="0">
              <a:cs typeface="Calibri Light" pitchFamily="34" charset="0"/>
            </a:endParaRPr>
          </a:p>
          <a:p>
            <a:r>
              <a:rPr lang="cs-CZ" sz="2000" dirty="0" smtClean="0">
                <a:cs typeface="Calibri Light" pitchFamily="34" charset="0"/>
              </a:rPr>
              <a:t>jímka </a:t>
            </a:r>
            <a:r>
              <a:rPr lang="cs-CZ" sz="2000" dirty="0">
                <a:cs typeface="Calibri Light" pitchFamily="34" charset="0"/>
              </a:rPr>
              <a:t>nesmí být umístěna v trase jiných podzemních technických vedení - vodovod, plynovod. Přitom nejmenší možná vzdálenost od plynu je 1,0 metru.</a:t>
            </a:r>
          </a:p>
        </p:txBody>
      </p:sp>
    </p:spTree>
    <p:extLst>
      <p:ext uri="{BB962C8B-B14F-4D97-AF65-F5344CB8AC3E}">
        <p14:creationId xmlns:p14="http://schemas.microsoft.com/office/powerpoint/2010/main" val="42580194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316</Words>
  <Application>Microsoft Office PowerPoint</Application>
  <PresentationFormat>A4 (210 × 297 mm)</PresentationFormat>
  <Paragraphs>87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Calibri Light </vt:lpstr>
      <vt:lpstr>Times New Roman</vt:lpstr>
      <vt:lpstr>Motiv Office</vt:lpstr>
      <vt:lpstr>DOLNÍ ŘEDICE - ČOV A TLAKOVÁ KANALIZACE</vt:lpstr>
      <vt:lpstr>DNEŠNÍ ZAJIŠTĚNÍ ODPADNÍCH VOD U DOMÁCNOSTÍ</vt:lpstr>
      <vt:lpstr>KANALIZAČNÍ PŘÍPOJKY – legislativa  CO JE KANALIZAČNÍ PŘÍPOJKA? Definice ze zákona 274/2001 Sb., o vodovodech a kanalizacích</vt:lpstr>
      <vt:lpstr>TLAKOVÁ SPLAŠKOVÁ KANALIZACE</vt:lpstr>
      <vt:lpstr>DOMOVNÍ ČERPACÍ ŠACHTY</vt:lpstr>
      <vt:lpstr>SCHÉMA ČERPACÍ JÍMKY</vt:lpstr>
      <vt:lpstr>ČERPACÍ JÍMKA</vt:lpstr>
      <vt:lpstr>TECHNICKÉ PODMÍNKY PRO NAPOJENÍ NA TLAKOVOU KANALIZACI</vt:lpstr>
      <vt:lpstr>TECHNICKÉ PODMÍNKY PRO UMÍSTĚNÍ ČERPACÍ ŠACHTY</vt:lpstr>
      <vt:lpstr>OBECNÉ ZÁSADY POUŽÍVÁNÍ TLAKOVÉ KANALIZACE</vt:lpstr>
      <vt:lpstr>DO KANALIZACE NEPATŘÍ: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BERNARDOV - ČOV A TLAKOVÁ KANALIZACE</dc:title>
  <dc:creator>Sejky</dc:creator>
  <cp:lastModifiedBy>Obec Dolní Ředice</cp:lastModifiedBy>
  <cp:revision>56</cp:revision>
  <cp:lastPrinted>2019-01-07T11:25:39Z</cp:lastPrinted>
  <dcterms:created xsi:type="dcterms:W3CDTF">2018-09-03T18:23:28Z</dcterms:created>
  <dcterms:modified xsi:type="dcterms:W3CDTF">2025-09-15T14:51:14Z</dcterms:modified>
</cp:coreProperties>
</file>